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41811C-2262-4FF6-AFC0-B66D49B35B67}">
  <a:tblStyle styleId="{8241811C-2262-4FF6-AFC0-B66D49B35B6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erriweather-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26cc1c9a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26cc1c9a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26cc1c9a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26cc1c9a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26cc1c9a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26cc1c9a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26cc1c9a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26cc1c9a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26cc1c9a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26cc1c9a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26cc1c9a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26cc1c9a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26cc1c9a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26cc1c9a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26cc1c9a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26cc1c9a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journals.sagepub.com/doi/full/10.1155/2014/597368" TargetMode="External"/><Relationship Id="rId9" Type="http://schemas.openxmlformats.org/officeDocument/2006/relationships/hyperlink" Target="https://sgp.fas.org/crs/misc/IF10244.pdf" TargetMode="External"/><Relationship Id="rId5" Type="http://schemas.openxmlformats.org/officeDocument/2006/relationships/hyperlink" Target="https://www.nytimes.com/2021/06/19/us/topanga-canyon-wildfires.html" TargetMode="External"/><Relationship Id="rId6" Type="http://schemas.openxmlformats.org/officeDocument/2006/relationships/hyperlink" Target="https://www.fire.ca.gov/stats-events/" TargetMode="External"/><Relationship Id="rId7" Type="http://schemas.openxmlformats.org/officeDocument/2006/relationships/hyperlink" Target="https://www.insightrobotics.com/en/services/wildfire-detection-system/" TargetMode="External"/><Relationship Id="rId8" Type="http://schemas.openxmlformats.org/officeDocument/2006/relationships/hyperlink" Target="http://live.dbpedia.org/resource/Topanga_Fir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nvSpPr>
        <p:spPr>
          <a:xfrm>
            <a:off x="3381900" y="1786800"/>
            <a:ext cx="2380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Merriweather"/>
                <a:ea typeface="Merriweather"/>
                <a:cs typeface="Merriweather"/>
                <a:sym typeface="Merriweather"/>
              </a:rPr>
              <a:t>Wildfire Detection Systems </a:t>
            </a:r>
            <a:endParaRPr b="1" sz="3000">
              <a:latin typeface="Merriweather"/>
              <a:ea typeface="Merriweather"/>
              <a:cs typeface="Merriweather"/>
              <a:sym typeface="Merriweather"/>
            </a:endParaRPr>
          </a:p>
        </p:txBody>
      </p:sp>
      <p:pic>
        <p:nvPicPr>
          <p:cNvPr id="60" name="Google Shape;60;p13"/>
          <p:cNvPicPr preferRelativeResize="0"/>
          <p:nvPr/>
        </p:nvPicPr>
        <p:blipFill>
          <a:blip r:embed="rId3">
            <a:alphaModFix/>
          </a:blip>
          <a:stretch>
            <a:fillRect/>
          </a:stretch>
        </p:blipFill>
        <p:spPr>
          <a:xfrm>
            <a:off x="0" y="3679950"/>
            <a:ext cx="1167350" cy="1463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52400" y="152400"/>
            <a:ext cx="8839202" cy="766729"/>
          </a:xfrm>
          <a:prstGeom prst="rect">
            <a:avLst/>
          </a:prstGeom>
          <a:noFill/>
          <a:ln>
            <a:noFill/>
          </a:ln>
        </p:spPr>
      </p:pic>
      <p:sp>
        <p:nvSpPr>
          <p:cNvPr id="66" name="Google Shape;66;p14"/>
          <p:cNvSpPr txBox="1"/>
          <p:nvPr/>
        </p:nvSpPr>
        <p:spPr>
          <a:xfrm>
            <a:off x="176750" y="801275"/>
            <a:ext cx="4890000" cy="3136200"/>
          </a:xfrm>
          <a:prstGeom prst="rect">
            <a:avLst/>
          </a:prstGeom>
          <a:noFill/>
          <a:ln>
            <a:noFill/>
          </a:ln>
        </p:spPr>
        <p:txBody>
          <a:bodyPr anchorCtr="0" anchor="t" bIns="91425" lIns="91425" spcFirstLastPara="1" rIns="91425" wrap="square" tIns="91425">
            <a:spAutoFit/>
          </a:bodyPr>
          <a:lstStyle/>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INTRODUCTION</a:t>
            </a:r>
            <a:endParaRPr sz="2000">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PROPOSED TECHNICAL APPROACH</a:t>
            </a:r>
            <a:endParaRPr sz="1700">
              <a:highlight>
                <a:srgbClr val="FFFFFF"/>
              </a:highlight>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EXPECTED PROJECT RESULTS</a:t>
            </a:r>
            <a:endParaRPr sz="1700">
              <a:highlight>
                <a:srgbClr val="FFFFFF"/>
              </a:highlight>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SCHEDULE</a:t>
            </a:r>
            <a:endParaRPr sz="1700">
              <a:highlight>
                <a:srgbClr val="FFFFFF"/>
              </a:highlight>
              <a:latin typeface="Merriweather"/>
              <a:ea typeface="Merriweather"/>
              <a:cs typeface="Merriweather"/>
              <a:sym typeface="Merriweather"/>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67" name="Google Shape;67;p14"/>
          <p:cNvPicPr preferRelativeResize="0"/>
          <p:nvPr/>
        </p:nvPicPr>
        <p:blipFill>
          <a:blip r:embed="rId4">
            <a:alphaModFix/>
          </a:blip>
          <a:stretch>
            <a:fillRect/>
          </a:stretch>
        </p:blipFill>
        <p:spPr>
          <a:xfrm>
            <a:off x="0" y="3583850"/>
            <a:ext cx="1131225" cy="1418250"/>
          </a:xfrm>
          <a:prstGeom prst="rect">
            <a:avLst/>
          </a:prstGeom>
          <a:noFill/>
          <a:ln>
            <a:noFill/>
          </a:ln>
        </p:spPr>
      </p:pic>
      <p:pic>
        <p:nvPicPr>
          <p:cNvPr id="68" name="Google Shape;68;p14"/>
          <p:cNvPicPr preferRelativeResize="0"/>
          <p:nvPr/>
        </p:nvPicPr>
        <p:blipFill>
          <a:blip r:embed="rId5">
            <a:alphaModFix/>
          </a:blip>
          <a:stretch>
            <a:fillRect/>
          </a:stretch>
        </p:blipFill>
        <p:spPr>
          <a:xfrm>
            <a:off x="5066756" y="0"/>
            <a:ext cx="3857618"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Introduction</a:t>
            </a:r>
            <a:endParaRPr sz="2900">
              <a:latin typeface="Lato"/>
              <a:ea typeface="Lato"/>
              <a:cs typeface="Lato"/>
              <a:sym typeface="Lato"/>
            </a:endParaRPr>
          </a:p>
        </p:txBody>
      </p:sp>
      <p:pic>
        <p:nvPicPr>
          <p:cNvPr id="74" name="Google Shape;74;p15"/>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75" name="Google Shape;75;p15"/>
          <p:cNvSpPr txBox="1"/>
          <p:nvPr/>
        </p:nvSpPr>
        <p:spPr>
          <a:xfrm>
            <a:off x="201700" y="867325"/>
            <a:ext cx="8626200" cy="2993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Times New Roman"/>
                <a:ea typeface="Times New Roman"/>
                <a:cs typeface="Times New Roman"/>
                <a:sym typeface="Times New Roman"/>
              </a:rPr>
              <a:t>Climate change is increasing the temperatures throughout the world. Due to the gradual increase in heat, wildfires occur more frequently in areas prone to them. California is an area commonly affected by wildfires due to their already hot climate. Our objective is to design a unique detection system to pick up on these wildfires before they spread, that way firefighters can easily and safely put them out. Specifically, we are looking at Topanga State Park in Los Angeles because it is very close to homes and it is known for its wildfires. The expected benefits of this project will be reducing the damages done by wildfires and potentially saving lives. </a:t>
            </a:r>
            <a:endParaRPr sz="1500">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5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Proposed </a:t>
            </a:r>
            <a:r>
              <a:rPr lang="en" sz="2900">
                <a:latin typeface="Lato"/>
                <a:ea typeface="Lato"/>
                <a:cs typeface="Lato"/>
                <a:sym typeface="Lato"/>
              </a:rPr>
              <a:t>technical</a:t>
            </a:r>
            <a:r>
              <a:rPr lang="en" sz="2900">
                <a:latin typeface="Lato"/>
                <a:ea typeface="Lato"/>
                <a:cs typeface="Lato"/>
                <a:sym typeface="Lato"/>
              </a:rPr>
              <a:t> </a:t>
            </a:r>
            <a:r>
              <a:rPr lang="en" sz="2900">
                <a:latin typeface="Lato"/>
                <a:ea typeface="Lato"/>
                <a:cs typeface="Lato"/>
                <a:sym typeface="Lato"/>
              </a:rPr>
              <a:t>approach</a:t>
            </a:r>
            <a:endParaRPr sz="2900">
              <a:latin typeface="Lato"/>
              <a:ea typeface="Lato"/>
              <a:cs typeface="Lato"/>
              <a:sym typeface="Lato"/>
            </a:endParaRPr>
          </a:p>
        </p:txBody>
      </p:sp>
      <p:pic>
        <p:nvPicPr>
          <p:cNvPr id="81" name="Google Shape;81;p16"/>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82" name="Google Shape;82;p16"/>
          <p:cNvSpPr txBox="1"/>
          <p:nvPr/>
        </p:nvSpPr>
        <p:spPr>
          <a:xfrm>
            <a:off x="0" y="779450"/>
            <a:ext cx="6869700" cy="11544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1200"/>
              </a:spcBef>
              <a:spcAft>
                <a:spcPts val="1200"/>
              </a:spcAft>
              <a:buSzPts val="1700"/>
              <a:buFont typeface="Playfair Display"/>
              <a:buChar char="❏"/>
            </a:pPr>
            <a:r>
              <a:rPr lang="en" sz="1500">
                <a:highlight>
                  <a:srgbClr val="FFFFFF"/>
                </a:highlight>
                <a:latin typeface="Playfair Display"/>
                <a:ea typeface="Playfair Display"/>
                <a:cs typeface="Playfair Display"/>
                <a:sym typeface="Playfair Display"/>
              </a:rPr>
              <a:t>The development and construction of the wildfire detection system will be split between 2 teams of engineers. </a:t>
            </a:r>
            <a:r>
              <a:rPr lang="en" sz="1500">
                <a:highlight>
                  <a:srgbClr val="FFFFFF"/>
                </a:highlight>
                <a:latin typeface="Playfair Display"/>
                <a:ea typeface="Playfair Display"/>
                <a:cs typeface="Playfair Display"/>
                <a:sym typeface="Playfair Display"/>
              </a:rPr>
              <a:t>Electrical</a:t>
            </a:r>
            <a:r>
              <a:rPr lang="en" sz="1500">
                <a:highlight>
                  <a:srgbClr val="FFFFFF"/>
                </a:highlight>
                <a:latin typeface="Playfair Display"/>
                <a:ea typeface="Playfair Display"/>
                <a:cs typeface="Playfair Display"/>
                <a:sym typeface="Playfair Display"/>
              </a:rPr>
              <a:t> </a:t>
            </a:r>
            <a:r>
              <a:rPr lang="en" sz="1500">
                <a:highlight>
                  <a:srgbClr val="FFFFFF"/>
                </a:highlight>
                <a:latin typeface="Playfair Display"/>
                <a:ea typeface="Playfair Display"/>
                <a:cs typeface="Playfair Display"/>
                <a:sym typeface="Playfair Display"/>
              </a:rPr>
              <a:t>engineers</a:t>
            </a:r>
            <a:r>
              <a:rPr lang="en" sz="1500">
                <a:highlight>
                  <a:srgbClr val="FFFFFF"/>
                </a:highlight>
                <a:latin typeface="Playfair Display"/>
                <a:ea typeface="Playfair Display"/>
                <a:cs typeface="Playfair Display"/>
                <a:sym typeface="Playfair Display"/>
              </a:rPr>
              <a:t> and computer </a:t>
            </a:r>
            <a:r>
              <a:rPr lang="en" sz="1500">
                <a:highlight>
                  <a:srgbClr val="FFFFFF"/>
                </a:highlight>
                <a:latin typeface="Playfair Display"/>
                <a:ea typeface="Playfair Display"/>
                <a:cs typeface="Playfair Display"/>
                <a:sym typeface="Playfair Display"/>
              </a:rPr>
              <a:t>scientists. They will install the following technologies </a:t>
            </a:r>
            <a:endParaRPr sz="1700">
              <a:latin typeface="Playfair Display"/>
              <a:ea typeface="Playfair Display"/>
              <a:cs typeface="Playfair Display"/>
              <a:sym typeface="Playfair Display"/>
            </a:endParaRPr>
          </a:p>
        </p:txBody>
      </p:sp>
      <p:sp>
        <p:nvSpPr>
          <p:cNvPr id="83" name="Google Shape;83;p16"/>
          <p:cNvSpPr txBox="1"/>
          <p:nvPr/>
        </p:nvSpPr>
        <p:spPr>
          <a:xfrm>
            <a:off x="-106150" y="2031500"/>
            <a:ext cx="5279100" cy="14547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20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Hardware: Fire Camera, Fire sensors, Drones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Software: Computers running AI and machine learning algorithms.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Network: Communication over existing satellites.</a:t>
            </a:r>
            <a:endParaRPr sz="1700">
              <a:latin typeface="Playfair Display"/>
              <a:ea typeface="Playfair Display"/>
              <a:cs typeface="Playfair Display"/>
              <a:sym typeface="Playfair Display"/>
            </a:endParaRPr>
          </a:p>
        </p:txBody>
      </p:sp>
      <p:pic>
        <p:nvPicPr>
          <p:cNvPr id="84" name="Google Shape;84;p16"/>
          <p:cNvPicPr preferRelativeResize="0"/>
          <p:nvPr/>
        </p:nvPicPr>
        <p:blipFill>
          <a:blip r:embed="rId4">
            <a:alphaModFix/>
          </a:blip>
          <a:stretch>
            <a:fillRect/>
          </a:stretch>
        </p:blipFill>
        <p:spPr>
          <a:xfrm>
            <a:off x="4677400" y="2427400"/>
            <a:ext cx="4444775" cy="257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35835" y="38300"/>
            <a:ext cx="869324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Quality</a:t>
            </a:r>
            <a:r>
              <a:rPr lang="en" sz="2900">
                <a:latin typeface="Lato"/>
                <a:ea typeface="Lato"/>
                <a:cs typeface="Lato"/>
                <a:sym typeface="Lato"/>
              </a:rPr>
              <a:t> assurance </a:t>
            </a:r>
            <a:endParaRPr sz="2900">
              <a:latin typeface="Lato"/>
              <a:ea typeface="Lato"/>
              <a:cs typeface="Lato"/>
              <a:sym typeface="Lato"/>
            </a:endParaRPr>
          </a:p>
        </p:txBody>
      </p:sp>
      <p:sp>
        <p:nvSpPr>
          <p:cNvPr id="95" name="Google Shape;95;p18"/>
          <p:cNvSpPr txBox="1"/>
          <p:nvPr/>
        </p:nvSpPr>
        <p:spPr>
          <a:xfrm>
            <a:off x="106050" y="824850"/>
            <a:ext cx="6127500" cy="1108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Playfair Display"/>
                <a:ea typeface="Playfair Display"/>
                <a:cs typeface="Playfair Display"/>
                <a:sym typeface="Playfair Display"/>
              </a:rPr>
              <a:t>To deliver a successful and effective system it is necessary to test and adjust. Some risks with the system can be dirty or damaged cameras, faulty sensors, satellite failure or blockage.</a:t>
            </a:r>
            <a:endParaRPr sz="1700">
              <a:latin typeface="Playfair Display"/>
              <a:ea typeface="Playfair Display"/>
              <a:cs typeface="Playfair Display"/>
              <a:sym typeface="Playfair Display"/>
            </a:endParaRPr>
          </a:p>
        </p:txBody>
      </p:sp>
      <p:sp>
        <p:nvSpPr>
          <p:cNvPr id="96" name="Google Shape;96;p18"/>
          <p:cNvSpPr txBox="1"/>
          <p:nvPr/>
        </p:nvSpPr>
        <p:spPr>
          <a:xfrm>
            <a:off x="164975" y="1956050"/>
            <a:ext cx="4077000" cy="274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Playfair Display"/>
                <a:ea typeface="Playfair Display"/>
                <a:cs typeface="Playfair Display"/>
                <a:sym typeface="Playfair Display"/>
              </a:rPr>
              <a:t>To test the system we use a </a:t>
            </a:r>
            <a:r>
              <a:rPr lang="en" sz="1500">
                <a:highlight>
                  <a:srgbClr val="FFFFFF"/>
                </a:highlight>
                <a:latin typeface="Playfair Display"/>
                <a:ea typeface="Playfair Display"/>
                <a:cs typeface="Playfair Display"/>
                <a:sym typeface="Playfair Display"/>
              </a:rPr>
              <a:t>a multipoint inspection that is performed regularly:</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120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Cameras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Sensors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Satellite communication</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Computer software</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Backup power</a:t>
            </a:r>
            <a:endParaRPr sz="1500">
              <a:highlight>
                <a:srgbClr val="FFFFFF"/>
              </a:highlight>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Lato"/>
              <a:ea typeface="Lato"/>
              <a:cs typeface="Lato"/>
              <a:sym typeface="Lato"/>
            </a:endParaRPr>
          </a:p>
        </p:txBody>
      </p:sp>
      <p:sp>
        <p:nvSpPr>
          <p:cNvPr id="97" name="Google Shape;97;p18"/>
          <p:cNvSpPr txBox="1"/>
          <p:nvPr/>
        </p:nvSpPr>
        <p:spPr>
          <a:xfrm>
            <a:off x="4241975" y="2256200"/>
            <a:ext cx="39357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Times New Roman"/>
                <a:ea typeface="Times New Roman"/>
                <a:cs typeface="Times New Roman"/>
                <a:sym typeface="Times New Roman"/>
              </a:rPr>
              <a:t>This inspection and test ensures that each component is working properly and allows for a complete and functioning system to be delivered 24/7. The software is outfitted with a fail-safe feature that can monitor the component and can alert if there is something out of ordinary. </a:t>
            </a:r>
            <a:endParaRPr sz="15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Expected </a:t>
            </a:r>
            <a:r>
              <a:rPr lang="en" sz="2900">
                <a:latin typeface="Lato"/>
                <a:ea typeface="Lato"/>
                <a:cs typeface="Lato"/>
                <a:sym typeface="Lato"/>
              </a:rPr>
              <a:t>project</a:t>
            </a:r>
            <a:r>
              <a:rPr lang="en" sz="2900">
                <a:latin typeface="Lato"/>
                <a:ea typeface="Lato"/>
                <a:cs typeface="Lato"/>
                <a:sym typeface="Lato"/>
              </a:rPr>
              <a:t> results</a:t>
            </a:r>
            <a:endParaRPr sz="2900">
              <a:latin typeface="Lato"/>
              <a:ea typeface="Lato"/>
              <a:cs typeface="Lato"/>
              <a:sym typeface="Lato"/>
            </a:endParaRPr>
          </a:p>
        </p:txBody>
      </p:sp>
      <p:pic>
        <p:nvPicPr>
          <p:cNvPr id="103" name="Google Shape;103;p19"/>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104" name="Google Shape;104;p19"/>
          <p:cNvSpPr txBox="1"/>
          <p:nvPr/>
        </p:nvSpPr>
        <p:spPr>
          <a:xfrm>
            <a:off x="399600" y="1075825"/>
            <a:ext cx="8196900" cy="2662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An </a:t>
            </a:r>
            <a:r>
              <a:rPr lang="en">
                <a:latin typeface="Times New Roman"/>
                <a:ea typeface="Times New Roman"/>
                <a:cs typeface="Times New Roman"/>
                <a:sym typeface="Times New Roman"/>
              </a:rPr>
              <a:t>increased</a:t>
            </a:r>
            <a:r>
              <a:rPr lang="en">
                <a:latin typeface="Times New Roman"/>
                <a:ea typeface="Times New Roman"/>
                <a:cs typeface="Times New Roman"/>
                <a:sym typeface="Times New Roman"/>
              </a:rPr>
              <a:t> range from 25 miles to 30 miles.</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A faster detection speed</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Less reliance on human reports</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Lower cost in making the product</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More fires detected overall</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Schedule</a:t>
            </a:r>
            <a:endParaRPr sz="2900">
              <a:latin typeface="Lato"/>
              <a:ea typeface="Lato"/>
              <a:cs typeface="Lato"/>
              <a:sym typeface="Lato"/>
            </a:endParaRPr>
          </a:p>
        </p:txBody>
      </p:sp>
      <p:sp>
        <p:nvSpPr>
          <p:cNvPr id="110" name="Google Shape;110;p20"/>
          <p:cNvSpPr txBox="1"/>
          <p:nvPr/>
        </p:nvSpPr>
        <p:spPr>
          <a:xfrm>
            <a:off x="282800" y="801275"/>
            <a:ext cx="84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graphicFrame>
        <p:nvGraphicFramePr>
          <p:cNvPr id="111" name="Google Shape;111;p20"/>
          <p:cNvGraphicFramePr/>
          <p:nvPr/>
        </p:nvGraphicFramePr>
        <p:xfrm>
          <a:off x="282800" y="908325"/>
          <a:ext cx="3000000" cy="3000000"/>
        </p:xfrm>
        <a:graphic>
          <a:graphicData uri="http://schemas.openxmlformats.org/drawingml/2006/table">
            <a:tbl>
              <a:tblPr>
                <a:noFill/>
                <a:tableStyleId>{8241811C-2262-4FF6-AFC0-B66D49B35B67}</a:tableStyleId>
              </a:tblPr>
              <a:tblGrid>
                <a:gridCol w="3619500"/>
                <a:gridCol w="3619500"/>
              </a:tblGrid>
              <a:tr h="381000">
                <a:tc>
                  <a:txBody>
                    <a:bodyPr/>
                    <a:lstStyle/>
                    <a:p>
                      <a:pPr indent="0" lvl="0" marL="63500" rtl="0" algn="l">
                        <a:spcBef>
                          <a:spcPts val="1200"/>
                        </a:spcBef>
                        <a:spcAft>
                          <a:spcPts val="1200"/>
                        </a:spcAft>
                        <a:buNone/>
                      </a:pPr>
                      <a:r>
                        <a:rPr b="1" i="1" lang="en">
                          <a:highlight>
                            <a:srgbClr val="FFFFFF"/>
                          </a:highlight>
                          <a:latin typeface="Times New Roman"/>
                          <a:ea typeface="Times New Roman"/>
                          <a:cs typeface="Times New Roman"/>
                          <a:sym typeface="Times New Roman"/>
                        </a:rPr>
                        <a:t>Time used</a:t>
                      </a:r>
                      <a:endParaRPr b="1" i="1">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b="1" i="1" lang="en">
                          <a:highlight>
                            <a:srgbClr val="FFFFFF"/>
                          </a:highlight>
                          <a:latin typeface="Times New Roman"/>
                          <a:ea typeface="Times New Roman"/>
                          <a:cs typeface="Times New Roman"/>
                          <a:sym typeface="Times New Roman"/>
                        </a:rPr>
                        <a:t>Task</a:t>
                      </a:r>
                      <a:endParaRPr b="1" i="1">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3 </a:t>
                      </a:r>
                      <a:r>
                        <a:rPr lang="en">
                          <a:highlight>
                            <a:srgbClr val="FFFFFF"/>
                          </a:highlight>
                          <a:latin typeface="Times New Roman"/>
                          <a:ea typeface="Times New Roman"/>
                          <a:cs typeface="Times New Roman"/>
                          <a:sym typeface="Times New Roman"/>
                        </a:rPr>
                        <a:t>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Forest Survey - Collect information on the forest and its geography.</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Pick hardware and design a method</a:t>
                      </a:r>
                      <a:r>
                        <a:rPr lang="en">
                          <a:latin typeface="Times New Roman"/>
                          <a:ea typeface="Times New Roman"/>
                          <a:cs typeface="Times New Roman"/>
                          <a:sym typeface="Times New Roman"/>
                        </a:rPr>
                        <a:t> of detection.</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 </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Install Hardware</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 </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Set up a command center in the preselected building and install the computers and software running AI and machine learning algorithms.</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2-3 days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Connect the hardware to the network and then to the software </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System testing and multipoint inspection.</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12" name="Google Shape;112;p20"/>
          <p:cNvPicPr preferRelativeResize="0"/>
          <p:nvPr/>
        </p:nvPicPr>
        <p:blipFill>
          <a:blip r:embed="rId3">
            <a:alphaModFix/>
          </a:blip>
          <a:stretch>
            <a:fillRect/>
          </a:stretch>
        </p:blipFill>
        <p:spPr>
          <a:xfrm>
            <a:off x="8012775" y="3607400"/>
            <a:ext cx="1131225" cy="141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nvSpPr>
        <p:spPr>
          <a:xfrm>
            <a:off x="164975" y="141400"/>
            <a:ext cx="52083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References</a:t>
            </a:r>
            <a:r>
              <a:rPr lang="en" sz="2900">
                <a:latin typeface="Lato"/>
                <a:ea typeface="Lato"/>
                <a:cs typeface="Lato"/>
                <a:sym typeface="Lato"/>
              </a:rPr>
              <a:t> </a:t>
            </a:r>
            <a:endParaRPr sz="2900">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8012775" y="3607425"/>
            <a:ext cx="1131225" cy="1418250"/>
          </a:xfrm>
          <a:prstGeom prst="rect">
            <a:avLst/>
          </a:prstGeom>
          <a:noFill/>
          <a:ln>
            <a:noFill/>
          </a:ln>
        </p:spPr>
      </p:pic>
      <p:sp>
        <p:nvSpPr>
          <p:cNvPr id="119" name="Google Shape;119;p21"/>
          <p:cNvSpPr txBox="1"/>
          <p:nvPr/>
        </p:nvSpPr>
        <p:spPr>
          <a:xfrm>
            <a:off x="1449300" y="577400"/>
            <a:ext cx="6245400" cy="4987200"/>
          </a:xfrm>
          <a:prstGeom prst="rect">
            <a:avLst/>
          </a:prstGeom>
          <a:noFill/>
          <a:ln>
            <a:noFill/>
          </a:ln>
        </p:spPr>
        <p:txBody>
          <a:bodyPr anchorCtr="0" anchor="t" bIns="91425" lIns="91425" spcFirstLastPara="1" rIns="91425" wrap="square" tIns="91425">
            <a:spAutoFit/>
          </a:bodyPr>
          <a:lstStyle/>
          <a:p>
            <a:pPr indent="0" lvl="0" marL="0" rtl="0" algn="ctr">
              <a:spcBef>
                <a:spcPts val="150"/>
              </a:spcBef>
              <a:spcAft>
                <a:spcPts val="0"/>
              </a:spcAft>
              <a:buNone/>
            </a:pPr>
            <a:r>
              <a:t/>
            </a:r>
            <a:endParaRPr b="1"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rgbClr val="FFFFFF"/>
                </a:highlight>
                <a:latin typeface="Times New Roman"/>
                <a:ea typeface="Times New Roman"/>
                <a:cs typeface="Times New Roman"/>
                <a:sym typeface="Times New Roman"/>
              </a:rPr>
              <a:t>Alkhatib, A. A. A. (2006, June 1). </a:t>
            </a:r>
            <a:r>
              <a:rPr i="1" lang="en" sz="1200">
                <a:highlight>
                  <a:srgbClr val="FFFFFF"/>
                </a:highlight>
                <a:latin typeface="Times New Roman"/>
                <a:ea typeface="Times New Roman"/>
                <a:cs typeface="Times New Roman"/>
                <a:sym typeface="Times New Roman"/>
              </a:rPr>
              <a:t>A review on forest fire detection techniques - Ahmad A.</a:t>
            </a:r>
            <a:br>
              <a:rPr i="1"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		A. Alkhatib, 2014</a:t>
            </a:r>
            <a:r>
              <a:rPr lang="en" sz="1200">
                <a:highlight>
                  <a:srgbClr val="FFFFFF"/>
                </a:highlight>
                <a:latin typeface="Times New Roman"/>
                <a:ea typeface="Times New Roman"/>
                <a:cs typeface="Times New Roman"/>
                <a:sym typeface="Times New Roman"/>
              </a:rPr>
              <a:t>. SAGE Journals.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https://journals.sagepub.com/doi/full/10.1155/2014/597368</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rgbClr val="FFFFFF"/>
                </a:highlight>
                <a:latin typeface="Times New Roman"/>
                <a:ea typeface="Times New Roman"/>
                <a:cs typeface="Times New Roman"/>
                <a:sym typeface="Times New Roman"/>
              </a:rPr>
              <a:t>Lowe, J. (2021, June 19). </a:t>
            </a:r>
            <a:r>
              <a:rPr i="1" lang="en" sz="1200">
                <a:highlight>
                  <a:srgbClr val="FFFFFF"/>
                </a:highlight>
                <a:latin typeface="Times New Roman"/>
                <a:ea typeface="Times New Roman"/>
                <a:cs typeface="Times New Roman"/>
                <a:sym typeface="Times New Roman"/>
              </a:rPr>
              <a:t>'if you move out here, you make a deal with nature': Life in a</a:t>
            </a:r>
            <a:br>
              <a:rPr i="1"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		fire-prone canyon</a:t>
            </a:r>
            <a:r>
              <a:rPr lang="en" sz="1200">
                <a:highlight>
                  <a:srgbClr val="FFFFFF"/>
                </a:highlight>
                <a:latin typeface="Times New Roman"/>
                <a:ea typeface="Times New Roman"/>
                <a:cs typeface="Times New Roman"/>
                <a:sym typeface="Times New Roman"/>
              </a:rPr>
              <a:t>. The New York Times.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https://www.nytimes.com/2021/06/19/us/topanga-canyon-wildfires.html</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chemeClr val="lt1"/>
                </a:highlight>
                <a:latin typeface="Times New Roman"/>
                <a:ea typeface="Times New Roman"/>
                <a:cs typeface="Times New Roman"/>
                <a:sym typeface="Times New Roman"/>
              </a:rPr>
              <a:t>California Department of Forestry and Fire Protection (CAL FIRE). (2021). </a:t>
            </a:r>
            <a:r>
              <a:rPr i="1" lang="en" sz="1200">
                <a:highlight>
                  <a:schemeClr val="lt1"/>
                </a:highlight>
                <a:latin typeface="Times New Roman"/>
                <a:ea typeface="Times New Roman"/>
                <a:cs typeface="Times New Roman"/>
                <a:sym typeface="Times New Roman"/>
              </a:rPr>
              <a:t>Stats and</a:t>
            </a:r>
            <a:br>
              <a:rPr i="1" lang="en" sz="1200">
                <a:highlight>
                  <a:schemeClr val="lt1"/>
                </a:highlight>
                <a:latin typeface="Times New Roman"/>
                <a:ea typeface="Times New Roman"/>
                <a:cs typeface="Times New Roman"/>
                <a:sym typeface="Times New Roman"/>
              </a:rPr>
            </a:br>
            <a:r>
              <a:rPr i="1" lang="en" sz="1200">
                <a:highlight>
                  <a:schemeClr val="lt1"/>
                </a:highlight>
                <a:latin typeface="Times New Roman"/>
                <a:ea typeface="Times New Roman"/>
                <a:cs typeface="Times New Roman"/>
                <a:sym typeface="Times New Roman"/>
              </a:rPr>
              <a:t>		events</a:t>
            </a:r>
            <a:r>
              <a:rPr lang="en" sz="1200">
                <a:highlight>
                  <a:schemeClr val="lt1"/>
                </a:highlight>
                <a:latin typeface="Times New Roman"/>
                <a:ea typeface="Times New Roman"/>
                <a:cs typeface="Times New Roman"/>
                <a:sym typeface="Times New Roman"/>
              </a:rPr>
              <a:t>. Cal Fire Department of Forestry and Fire Protection. Retrieved November</a:t>
            </a:r>
            <a:br>
              <a:rPr lang="en" sz="1200">
                <a:highlight>
                  <a:schemeClr val="lt1"/>
                </a:highlight>
                <a:latin typeface="Times New Roman"/>
                <a:ea typeface="Times New Roman"/>
                <a:cs typeface="Times New Roman"/>
                <a:sym typeface="Times New Roman"/>
              </a:rPr>
            </a:br>
            <a:r>
              <a:rPr lang="en" sz="1200">
                <a:highlight>
                  <a:schemeClr val="lt1"/>
                </a:highlight>
                <a:latin typeface="Times New Roman"/>
                <a:ea typeface="Times New Roman"/>
                <a:cs typeface="Times New Roman"/>
                <a:sym typeface="Times New Roman"/>
              </a:rPr>
              <a:t>		18, 2021, from </a:t>
            </a:r>
            <a:r>
              <a:rPr lang="en" sz="1200" u="sng">
                <a:solidFill>
                  <a:srgbClr val="1155CC"/>
                </a:solidFill>
                <a:highlight>
                  <a:schemeClr val="lt1"/>
                </a:highlight>
                <a:latin typeface="Times New Roman"/>
                <a:ea typeface="Times New Roman"/>
                <a:cs typeface="Times New Roman"/>
                <a:sym typeface="Times New Roman"/>
                <a:hlinkClick r:id="rId6">
                  <a:extLst>
                    <a:ext uri="{A12FA001-AC4F-418D-AE19-62706E023703}">
                      <ahyp:hlinkClr val="tx"/>
                    </a:ext>
                  </a:extLst>
                </a:hlinkClick>
              </a:rPr>
              <a:t>https://www.fire.ca.gov/stats-events/</a:t>
            </a:r>
            <a:r>
              <a:rPr lang="en" sz="1200">
                <a:highlight>
                  <a:schemeClr val="lt1"/>
                </a:highlight>
                <a:latin typeface="Times New Roman"/>
                <a:ea typeface="Times New Roman"/>
                <a:cs typeface="Times New Roman"/>
                <a:sym typeface="Times New Roman"/>
              </a:rPr>
              <a:t>.</a:t>
            </a:r>
            <a:endParaRPr i="1"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i="1" lang="en" sz="1200">
                <a:highlight>
                  <a:srgbClr val="FFFFFF"/>
                </a:highlight>
                <a:latin typeface="Times New Roman"/>
                <a:ea typeface="Times New Roman"/>
                <a:cs typeface="Times New Roman"/>
                <a:sym typeface="Times New Roman"/>
              </a:rPr>
              <a:t>Insight Robotics wildfire detection system</a:t>
            </a:r>
            <a:r>
              <a:rPr lang="en" sz="1200">
                <a:highlight>
                  <a:srgbClr val="FFFFFF"/>
                </a:highlight>
                <a:latin typeface="Times New Roman"/>
                <a:ea typeface="Times New Roman"/>
                <a:cs typeface="Times New Roman"/>
                <a:sym typeface="Times New Roman"/>
              </a:rPr>
              <a:t>. Insight Robotics. (2019, November 6). </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Retrieved November 18, 2021, from </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https://www.insightrobotics.com/en/services/wildfire-detection-system/</a:t>
            </a:r>
            <a:r>
              <a:rPr lang="en" sz="1200">
                <a:highlight>
                  <a:srgbClr val="FFFFFF"/>
                </a:highlight>
                <a:latin typeface="Times New Roman"/>
                <a:ea typeface="Times New Roman"/>
                <a:cs typeface="Times New Roman"/>
                <a:sym typeface="Times New Roman"/>
              </a:rPr>
              <a:t>.</a:t>
            </a:r>
            <a:br>
              <a:rPr lang="en" sz="1200">
                <a:highlight>
                  <a:srgbClr val="FFFFFF"/>
                </a:highlight>
                <a:latin typeface="Times New Roman"/>
                <a:ea typeface="Times New Roman"/>
                <a:cs typeface="Times New Roman"/>
                <a:sym typeface="Times New Roman"/>
              </a:rPr>
            </a:br>
            <a:br>
              <a:rPr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Topanga Fire</a:t>
            </a:r>
            <a:r>
              <a:rPr lang="en" sz="1200">
                <a:highlight>
                  <a:srgbClr val="FFFFFF"/>
                </a:highlight>
                <a:latin typeface="Times New Roman"/>
                <a:ea typeface="Times New Roman"/>
                <a:cs typeface="Times New Roman"/>
                <a:sym typeface="Times New Roman"/>
              </a:rPr>
              <a:t>. DBpedia. (2005).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http://live.dbpedia.org/resource/Topanga_Fire</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i="1" lang="en" sz="1200">
                <a:latin typeface="Times New Roman"/>
                <a:ea typeface="Times New Roman"/>
                <a:cs typeface="Times New Roman"/>
                <a:sym typeface="Times New Roman"/>
              </a:rPr>
              <a:t>Wildfire Statistics - Federation of American scientists</a:t>
            </a:r>
            <a:r>
              <a:rPr lang="en" sz="1200">
                <a:latin typeface="Times New Roman"/>
                <a:ea typeface="Times New Roman"/>
                <a:cs typeface="Times New Roman"/>
                <a:sym typeface="Times New Roman"/>
              </a:rPr>
              <a:t>. (n.d.). Retrieved November 8, 2021,</a:t>
            </a: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		from </a:t>
            </a:r>
            <a:r>
              <a:rPr lang="en" sz="12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https://sgp.fas.org/crs/misc/IF10244.pdf</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